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301" r:id="rId3"/>
    <p:sldId id="302" r:id="rId4"/>
    <p:sldId id="303" r:id="rId5"/>
    <p:sldId id="304"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pPr algn="ctr"/>
            <a:r>
              <a:rPr lang="ar-IQ" smtClean="0"/>
              <a:t>المحاضرة </a:t>
            </a:r>
            <a:r>
              <a:rPr lang="ar-IQ" smtClean="0"/>
              <a:t>التاسعة </a:t>
            </a:r>
            <a:r>
              <a:rPr lang="ar-IQ" dirty="0" smtClean="0"/>
              <a:t/>
            </a:r>
            <a:br>
              <a:rPr lang="ar-IQ" dirty="0" smtClean="0"/>
            </a:br>
            <a:r>
              <a:rPr lang="ar-IQ" dirty="0"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162800" cy="5364480"/>
          </a:xfrm>
        </p:spPr>
        <p:txBody>
          <a:bodyPr>
            <a:normAutofit fontScale="92500" lnSpcReduction="20000"/>
          </a:bodyPr>
          <a:lstStyle/>
          <a:p>
            <a:r>
              <a:rPr lang="ar-SA" dirty="0"/>
              <a:t>فان معامل الارتباط العالي مؤشر صدق تلازمي . (( فهو يعبر عن مدى الارتباط بين النتائج التي يتم الحصول عليها بواسطة أداة القياس التي أعدها الباحث , وبين النتائج التي يتم الحصول عليها بواسطة أداة أخرى ذات درجة صدق عالية ، وتحديد درجة الصدق التلازمي لأداة معينة يتطلب تطبيق تلك الأداة على المفحوصين وتطبيق الأداة الأخرى على نفس المفحوصين في نفس الوقت , ثم إيجاد درجة الارتباط بين النتائج التي تم الحصول عليها بواسطة الأداتين , ومعامل الارتباط الذي نحصل عليه في تلك الحالة يعبر عن </a:t>
            </a:r>
            <a:endParaRPr lang="en-US" dirty="0"/>
          </a:p>
          <a:p>
            <a:r>
              <a:rPr lang="ar-SA" dirty="0"/>
              <a:t>الصدق التلازمي للأداة التي أعدها الباحث . ))</a:t>
            </a:r>
            <a:endParaRPr lang="en-US" dirty="0"/>
          </a:p>
        </p:txBody>
      </p:sp>
    </p:spTree>
    <p:extLst>
      <p:ext uri="{BB962C8B-B14F-4D97-AF65-F5344CB8AC3E}">
        <p14:creationId xmlns="" xmlns:p14="http://schemas.microsoft.com/office/powerpoint/2010/main" val="3913341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821680"/>
          </a:xfrm>
        </p:spPr>
        <p:txBody>
          <a:bodyPr>
            <a:normAutofit fontScale="70000" lnSpcReduction="20000"/>
          </a:bodyPr>
          <a:lstStyle/>
          <a:p>
            <a:pPr lvl="0"/>
            <a:r>
              <a:rPr lang="ar-SA" dirty="0"/>
              <a:t>* ومن شروط المحك الجيد :</a:t>
            </a:r>
            <a:endParaRPr lang="en-US" dirty="0"/>
          </a:p>
          <a:p>
            <a:pPr lvl="0"/>
            <a:r>
              <a:rPr lang="ar-SA" dirty="0"/>
              <a:t>- أن يكون متعلقا بالوظيفة التي وضع الاختبار لقياسها . </a:t>
            </a:r>
            <a:endParaRPr lang="en-US" dirty="0"/>
          </a:p>
          <a:p>
            <a:pPr lvl="0"/>
            <a:r>
              <a:rPr lang="ar-SA" dirty="0"/>
              <a:t>- أن المقياس كمحك يجب أن يهيئ لكل شخص نفس الفرصة لأخذ درجة عادلة (البعد عن التحيز) . </a:t>
            </a:r>
            <a:br>
              <a:rPr lang="ar-SA" dirty="0"/>
            </a:br>
            <a:r>
              <a:rPr lang="ar-SA" dirty="0"/>
              <a:t>- أن يتوافر في المحك خاصية الثبات . </a:t>
            </a:r>
            <a:endParaRPr lang="en-US" dirty="0"/>
          </a:p>
          <a:p>
            <a:pPr lvl="0"/>
            <a:r>
              <a:rPr lang="ar-SA" dirty="0"/>
              <a:t>- أن يكون المحك موضوعيا .</a:t>
            </a:r>
            <a:endParaRPr lang="en-US" dirty="0"/>
          </a:p>
          <a:p>
            <a:r>
              <a:rPr lang="ar-SA" dirty="0"/>
              <a:t>من عيوب الصدق المرتبط بالمحك :</a:t>
            </a:r>
            <a:endParaRPr lang="en-US" dirty="0"/>
          </a:p>
          <a:p>
            <a:r>
              <a:rPr lang="ar-SA" dirty="0"/>
              <a:t>1-انه يعتمد على صدق الميزان أو الاختبار المرجعي فإذا كان هذا الاختبار غير صادق أو مشكوك في صدقه يؤثر بذلك على الاختبار المراد معرفة صدقه . </a:t>
            </a:r>
            <a:endParaRPr lang="en-US" dirty="0"/>
          </a:p>
          <a:p>
            <a:r>
              <a:rPr lang="ar-SA" dirty="0"/>
              <a:t>2-صعوبة ضبط الميزان بالنسبة لإيجاد الصدق . </a:t>
            </a:r>
            <a:endParaRPr lang="en-US" dirty="0"/>
          </a:p>
          <a:p>
            <a:r>
              <a:rPr lang="ar-SA" dirty="0"/>
              <a:t>* يمكن أن يستخدم الصدق التجريبي عن طريق اختبار مجموعتين من الإفراد في نفس الفعالية كان تكون المجموعة الأولى لاعبي أندية الدرجة الأولى والمجموعة الثانية لاعبي أندية الدرجة الممتازة ومن ثم نحصل على النتائج .ويتم معالجة النتائج إحصائيا باستخدام قانون  </a:t>
            </a:r>
            <a:r>
              <a:rPr lang="en-US" dirty="0"/>
              <a:t>T .test</a:t>
            </a:r>
            <a:r>
              <a:rPr lang="ar-SA" dirty="0"/>
              <a:t> للمجموعات المستقلة فاذا كان الفرق معنوي دل على ان الاختبار صادق </a:t>
            </a:r>
            <a:r>
              <a:rPr lang="ar-SA" dirty="0" err="1"/>
              <a:t>لانه</a:t>
            </a:r>
            <a:r>
              <a:rPr lang="ar-SA" dirty="0"/>
              <a:t> ميز بين مجموعتين مختلفتين بالمستوى. </a:t>
            </a:r>
          </a:p>
        </p:txBody>
      </p:sp>
    </p:spTree>
    <p:extLst>
      <p:ext uri="{BB962C8B-B14F-4D97-AF65-F5344CB8AC3E}">
        <p14:creationId xmlns="" xmlns:p14="http://schemas.microsoft.com/office/powerpoint/2010/main" val="388305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91400" cy="5212080"/>
          </a:xfrm>
        </p:spPr>
        <p:txBody>
          <a:bodyPr>
            <a:normAutofit fontScale="70000" lnSpcReduction="20000"/>
          </a:bodyPr>
          <a:lstStyle/>
          <a:p>
            <a:r>
              <a:rPr lang="ar-SA" dirty="0"/>
              <a:t>ثالثاً- صدق التكوين الفرضي</a:t>
            </a:r>
            <a:r>
              <a:rPr lang="en-US" dirty="0"/>
              <a:t>:</a:t>
            </a:r>
            <a:r>
              <a:rPr lang="en-US" i="1" dirty="0"/>
              <a:t> </a:t>
            </a:r>
            <a:r>
              <a:rPr lang="en-US" dirty="0"/>
              <a:t>construct Validity </a:t>
            </a:r>
          </a:p>
          <a:p>
            <a:r>
              <a:rPr lang="ar-SA" dirty="0"/>
              <a:t>أول من استخدم صدق التكوين الفرضي هي الجمعية الامريكية لعلم النفس عام 1945 ويتميز صدق التكوين </a:t>
            </a:r>
            <a:endParaRPr lang="en-US" dirty="0"/>
          </a:p>
          <a:p>
            <a:r>
              <a:rPr lang="ar-SA" dirty="0"/>
              <a:t>الفرضي بأنه أصعب أنواع الصدق. ويعرف صدق التكوين الفرضي بمسميات اخرمنها الصدق </a:t>
            </a:r>
            <a:r>
              <a:rPr lang="ar-SA" dirty="0" err="1"/>
              <a:t>ألعاملي</a:t>
            </a:r>
            <a:r>
              <a:rPr lang="ar-SA" dirty="0"/>
              <a:t> أو صدق السمة ويعرف على انه المدى الذي يمكن أن يمتد أليه الاختبار كمقياس لمفهوم افتراضي أو شيء نظري أو سمة من السمات ومن طرق حسابه </a:t>
            </a:r>
            <a:r>
              <a:rPr lang="ar-SA" dirty="0" smtClean="0"/>
              <a:t>الآتي:</a:t>
            </a:r>
            <a:r>
              <a:rPr lang="ar-SA" b="1" dirty="0"/>
              <a:t>1-  الإجراءات التجريبية</a:t>
            </a:r>
            <a:r>
              <a:rPr lang="en-US" b="1" dirty="0"/>
              <a:t>: </a:t>
            </a:r>
            <a:endParaRPr lang="en-US" dirty="0"/>
          </a:p>
          <a:p>
            <a:r>
              <a:rPr lang="ar-SA" dirty="0"/>
              <a:t>إذا كنا مثلاً بصدد اختبار لقياس القابلية للاستثارة الانفعالية ، فإننا نستطيع أن نتحقق من صدق هذا الاختبار بأن نطبقه على مجموعة من الأفراد في ظروف عادية ثم تعرض هؤلاء الأفراد لظروف تدفع للاستثارة الانفعالية ملاحظين سلوكهم على وجه الدقة ، ومن خلال حساب مدى ارتباط الدرجة التي حصل عليها الفرد في الاختبار بحجم التغييرات الفسيولوجية التي صدرت عنه خلال موقف الاستثارة الانفعالية نستطيع أن نخلص إلى تقدير لمدى صدق الاختبار</a:t>
            </a:r>
            <a:r>
              <a:rPr lang="en-US" dirty="0"/>
              <a:t>.</a:t>
            </a:r>
          </a:p>
          <a:p>
            <a:endParaRPr lang="ar-SA" dirty="0"/>
          </a:p>
        </p:txBody>
      </p:sp>
    </p:spTree>
    <p:extLst>
      <p:ext uri="{BB962C8B-B14F-4D97-AF65-F5344CB8AC3E}">
        <p14:creationId xmlns="" xmlns:p14="http://schemas.microsoft.com/office/powerpoint/2010/main" val="851193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821680"/>
          </a:xfrm>
        </p:spPr>
        <p:txBody>
          <a:bodyPr>
            <a:normAutofit fontScale="77500" lnSpcReduction="20000"/>
          </a:bodyPr>
          <a:lstStyle/>
          <a:p>
            <a:r>
              <a:rPr lang="ar-SA" b="1" dirty="0"/>
              <a:t>2-  المؤشرات النمائية</a:t>
            </a:r>
            <a:r>
              <a:rPr lang="en-US" b="1" dirty="0"/>
              <a:t>  </a:t>
            </a:r>
            <a:r>
              <a:rPr lang="ar-SA" b="1" dirty="0"/>
              <a:t>(التغير في الأداء)</a:t>
            </a:r>
            <a:endParaRPr lang="en-US" dirty="0"/>
          </a:p>
          <a:p>
            <a:r>
              <a:rPr lang="ar-SA" dirty="0"/>
              <a:t>ونلجأ إلى تلك المؤشرات عادة إذا ما كنا بصدد اختبار يقيس سمة أو خاصية تفترض أنها تتغير زيادة أو نقصاناً تبعاً لتقدم الفرد في السن ، ولعل أبرز الأمثلة في هذا الصدد نجده في اختبارات الذكاء حيث المفترض نظرياً أن الذكاء ينمو بزيادة السن إلى حد معين ، ومن ثم يلجأ علماء النفس إلى هذه الطريقة لحساب صدق اختبارات الذكاء من خلال حساب ما إذا كانت درجات الاختبار تتزايد بزيادة السن</a:t>
            </a:r>
            <a:r>
              <a:rPr lang="en-US" dirty="0"/>
              <a:t>. </a:t>
            </a:r>
          </a:p>
          <a:p>
            <a:r>
              <a:rPr lang="ar-SA" b="1" dirty="0"/>
              <a:t>3- الارتباط باختبارات اخرى.</a:t>
            </a:r>
            <a:endParaRPr lang="en-US" dirty="0"/>
          </a:p>
          <a:p>
            <a:r>
              <a:rPr lang="ar-SA" b="1" dirty="0"/>
              <a:t>4- التحليل العاملي</a:t>
            </a:r>
            <a:r>
              <a:rPr lang="ar-SA" dirty="0"/>
              <a:t>. وتعتمد </a:t>
            </a:r>
            <a:r>
              <a:rPr lang="ar-SA" dirty="0" err="1"/>
              <a:t>هذة</a:t>
            </a:r>
            <a:r>
              <a:rPr lang="ar-SA" dirty="0"/>
              <a:t> الطريقة في حساب معامل صدق الاختبار على طريقة تحليل </a:t>
            </a:r>
            <a:r>
              <a:rPr lang="ar-SA" dirty="0" err="1"/>
              <a:t>احصائى</a:t>
            </a:r>
            <a:r>
              <a:rPr lang="ar-SA" dirty="0"/>
              <a:t> تسمى التحليل </a:t>
            </a:r>
            <a:r>
              <a:rPr lang="ar-SA" dirty="0" err="1"/>
              <a:t>العاملى</a:t>
            </a:r>
            <a:r>
              <a:rPr lang="ar-SA" dirty="0"/>
              <a:t> الذي يهدف إلى تحديد مدى قياس مجموعة اختبارات لبعض العوامل المشتركة ويعاب على تلك الطريقة كثرة عدد معاملات الصدق </a:t>
            </a:r>
            <a:r>
              <a:rPr lang="ar-SA" dirty="0" err="1"/>
              <a:t>العاملى</a:t>
            </a:r>
            <a:r>
              <a:rPr lang="ar-SA" dirty="0"/>
              <a:t> للاختبار الواحد</a:t>
            </a:r>
            <a:r>
              <a:rPr lang="en-US" dirty="0"/>
              <a:t> , </a:t>
            </a:r>
            <a:r>
              <a:rPr lang="ar-SA" dirty="0"/>
              <a:t>وذلك عندما يتشبع هذا الاختبار بعوامل مختلفة , وبهذا يكون الاختبار غير صادق لأنه يتشبع بعوامل أخرى ولا يقيس جوانب السلوك التي ينبغي أن يقيسها الاختبار</a:t>
            </a:r>
            <a:endParaRPr lang="en-US" dirty="0"/>
          </a:p>
          <a:p>
            <a:endParaRPr lang="ar-SA" dirty="0"/>
          </a:p>
        </p:txBody>
      </p:sp>
    </p:spTree>
    <p:extLst>
      <p:ext uri="{BB962C8B-B14F-4D97-AF65-F5344CB8AC3E}">
        <p14:creationId xmlns="" xmlns:p14="http://schemas.microsoft.com/office/powerpoint/2010/main" val="4192826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55</TotalTime>
  <Words>426</Words>
  <Application>Microsoft Office PowerPoint</Application>
  <PresentationFormat>عرض على الشاشة (3:4)‏</PresentationFormat>
  <Paragraphs>20</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حركة</vt:lpstr>
      <vt:lpstr>المحاضرة التاسعة  الاختبارات</vt:lpstr>
      <vt:lpstr>الشريحة 2</vt:lpstr>
      <vt:lpstr>الشريحة 3</vt:lpstr>
      <vt:lpstr>الشريحة 4</vt:lpstr>
      <vt:lpstr>الشريحة 5</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41</cp:revision>
  <dcterms:created xsi:type="dcterms:W3CDTF">2018-12-12T18:24:25Z</dcterms:created>
  <dcterms:modified xsi:type="dcterms:W3CDTF">2018-12-14T20:36:08Z</dcterms:modified>
</cp:coreProperties>
</file>